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1" r:id="rId3"/>
    <p:sldId id="277" r:id="rId4"/>
    <p:sldId id="278" r:id="rId5"/>
    <p:sldId id="296" r:id="rId6"/>
    <p:sldId id="29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4" r:id="rId21"/>
    <p:sldId id="292" r:id="rId22"/>
    <p:sldId id="258" r:id="rId23"/>
    <p:sldId id="259" r:id="rId24"/>
    <p:sldId id="295" r:id="rId25"/>
    <p:sldId id="260" r:id="rId26"/>
    <p:sldId id="270" r:id="rId27"/>
    <p:sldId id="263" r:id="rId28"/>
    <p:sldId id="265" r:id="rId29"/>
    <p:sldId id="264" r:id="rId30"/>
    <p:sldId id="293" r:id="rId31"/>
    <p:sldId id="273" r:id="rId32"/>
    <p:sldId id="275" r:id="rId33"/>
    <p:sldId id="276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FFFFCC"/>
    <a:srgbClr val="FFFF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205" autoAdjust="0"/>
  </p:normalViewPr>
  <p:slideViewPr>
    <p:cSldViewPr>
      <p:cViewPr>
        <p:scale>
          <a:sx n="100" d="100"/>
          <a:sy n="100" d="100"/>
        </p:scale>
        <p:origin x="-1184" y="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14D65-C560-4569-9AD1-ACA3EB9A2134}" type="datetimeFigureOut">
              <a:rPr lang="en-IN" smtClean="0"/>
              <a:t>23/04/15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DD64A-B6D2-4258-828D-04E72E91C5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64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BG_gee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4869160"/>
            <a:ext cx="7772400" cy="110998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3688" y="6021288"/>
            <a:ext cx="6400800" cy="528464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36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9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3232" cy="792088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4038600" cy="5073427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20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3232" cy="792088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353347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52736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353347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1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3232" cy="79208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30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26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5" descr="BG_plain B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60432" y="134470"/>
            <a:ext cx="522203" cy="63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7260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28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BG_plain B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60432" y="134470"/>
            <a:ext cx="522203" cy="63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01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66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84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0" r:id="rId1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formationweek.com/it-leadership/why-sears-is-going-all-in-on-hadoop/d/d-id/1107038?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doopilluminated.com/hadoop_illuminated/cached_reports/Cloudera_Case_Study_NetApp.pdf" TargetMode="Externa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doopilluminated.com/hadoop_illuminated/Hadoop_Use_Cases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632" y="5301208"/>
            <a:ext cx="7772400" cy="110998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4C44B6"/>
                </a:solidFill>
              </a:rPr>
              <a:t>Big Data Concepts &amp; </a:t>
            </a:r>
            <a:r>
              <a:rPr lang="en-US" b="1" dirty="0" err="1" smtClean="0">
                <a:solidFill>
                  <a:srgbClr val="4C44B6"/>
                </a:solidFill>
              </a:rPr>
              <a:t>Hadoop</a:t>
            </a:r>
            <a:r>
              <a:rPr lang="en-US" b="1" dirty="0" smtClean="0">
                <a:solidFill>
                  <a:srgbClr val="4C44B6"/>
                </a:solidFill>
              </a:rPr>
              <a:t> </a:t>
            </a:r>
            <a:r>
              <a:rPr lang="en-US" b="1" dirty="0" smtClean="0">
                <a:solidFill>
                  <a:srgbClr val="4C44B6"/>
                </a:solidFill>
              </a:rPr>
              <a:t>Fundamentals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47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Big Data Industry Examples – Retail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80604"/>
            <a:ext cx="5854700" cy="13843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2852936"/>
            <a:ext cx="8458200" cy="3240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US$ 485.651 Billion US Retailer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Handles more than a million transactions every day, produces more than 2.5 Petabytes on daily basis.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Has dedicated data centres across the world to handle the above data (Has one in Bangalore too)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407947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Big Data Industry Background – Astronomy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052736"/>
            <a:ext cx="8458200" cy="24482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The telescope of Sloans Digital </a:t>
            </a:r>
            <a:r>
              <a:rPr lang="en-IN" sz="2400" dirty="0">
                <a:latin typeface="Arial"/>
                <a:cs typeface="Arial"/>
              </a:rPr>
              <a:t>Sky Survey </a:t>
            </a:r>
            <a:r>
              <a:rPr lang="en-IN" sz="2400" dirty="0" smtClean="0">
                <a:latin typeface="Arial"/>
                <a:cs typeface="Arial"/>
              </a:rPr>
              <a:t>(www.sdss.org</a:t>
            </a:r>
            <a:r>
              <a:rPr lang="en-IN" sz="2400" dirty="0">
                <a:latin typeface="Arial"/>
                <a:cs typeface="Arial"/>
              </a:rPr>
              <a:t>/) </a:t>
            </a:r>
            <a:r>
              <a:rPr lang="en-IN" sz="2400" dirty="0" smtClean="0">
                <a:latin typeface="Arial"/>
                <a:cs typeface="Arial"/>
              </a:rPr>
              <a:t>has accumulated around 140 TB of data in the last decade.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With it’s latest telescope due to come up and running in Chile in 2016, the sky survey team is expected to accumulate 140 TB of data every week !</a:t>
            </a: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502744"/>
            <a:ext cx="6007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9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Big Data Industry Background – Finance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1520" y="5013176"/>
            <a:ext cx="8458200" cy="14401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NYSE generates about 1 TB of data new trade data every day to perform stock trading analytics to determine trends for profitable trades</a:t>
            </a:r>
            <a:endParaRPr lang="en-IN" sz="2400" dirty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352928" cy="36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7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Big Data Industry Background – Other Examples etc</a:t>
            </a:r>
            <a:endParaRPr lang="en-IN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23528" y="1196752"/>
            <a:ext cx="8458200" cy="525658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Other Examples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NASA Center for Climate Simulation (NCSS) stores 32 Petabytes of data comprising of climatic obsevations and Simulations.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Large </a:t>
            </a:r>
            <a:r>
              <a:rPr lang="en-IN" sz="2400" dirty="0">
                <a:latin typeface="Arial"/>
                <a:cs typeface="Arial"/>
              </a:rPr>
              <a:t>H</a:t>
            </a:r>
            <a:r>
              <a:rPr lang="en-IN" sz="2400" dirty="0" smtClean="0">
                <a:latin typeface="Arial"/>
                <a:cs typeface="Arial"/>
              </a:rPr>
              <a:t>adron Collider (LHC) produces 30 GB data every day. Cern Data Center processes 1 GB per day</a:t>
            </a:r>
            <a:endParaRPr lang="en-IN" sz="2400" dirty="0">
              <a:latin typeface="Arial"/>
              <a:cs typeface="Arial"/>
            </a:endParaRP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Success Stories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Big Data Analytics played a large role in Barack Obama’s successful 2012 re-election campaign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It was also in parts responsible for the BJP and it’s allies to win a highly successful Indian General Election 2014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Decoding of Human Genome took 10 years initially to process, now it can be done in less than a day, thanks to Big Data Analytics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194346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The moral of the story is…there is a splurge of data !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4292600" cy="5041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4048" y="1231587"/>
            <a:ext cx="374441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Data is getting accumulated at a breath taking speed. 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Should touch 40,000 </a:t>
            </a:r>
            <a:r>
              <a:rPr lang="en-US" sz="2000" dirty="0" err="1" smtClean="0"/>
              <a:t>Exabytes</a:t>
            </a:r>
            <a:r>
              <a:rPr lang="en-US" sz="2000" dirty="0" smtClean="0"/>
              <a:t>  by the year 2020.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As a result, the Big Data Industry is worth $100 Billion growing at 10% annually (</a:t>
            </a:r>
            <a:r>
              <a:rPr lang="en-US" sz="2000" i="1" dirty="0" smtClean="0"/>
              <a:t>Source – The Economist</a:t>
            </a:r>
            <a:r>
              <a:rPr lang="en-US" sz="2000" dirty="0" smtClean="0"/>
              <a:t>)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The volume exceeds the available storage, hence the need for the organizations to save the data wisely</a:t>
            </a:r>
          </a:p>
          <a:p>
            <a:pPr algn="just">
              <a:buClr>
                <a:srgbClr val="008000"/>
              </a:buClr>
            </a:pP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1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Big Data Industry Background – The reason !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672754" y="2137558"/>
            <a:ext cx="313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TBD - Put Other examples here.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8892480" cy="311285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67544" y="4365104"/>
            <a:ext cx="8458200" cy="208823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Till early nineties, the data generated by mainly structured. 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From mid nineties onwards, there are had been a surge in unstructured data, mainly through social networking sites like Facebook, Twitter and linked in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We as individuals also generating a lot of data on frequent basis</a:t>
            </a:r>
            <a:r>
              <a:rPr lang="en-IN" sz="2400" dirty="0" smtClean="0">
                <a:latin typeface="Arial"/>
                <a:cs typeface="Arial"/>
              </a:rPr>
              <a:t>. Enterprise systems are also generating huge data critical to their business.</a:t>
            </a: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214290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is Big Data ?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Big </a:t>
            </a:r>
            <a:r>
              <a:rPr lang="en-US" sz="2400" dirty="0">
                <a:latin typeface="Arial"/>
                <a:cs typeface="Arial"/>
              </a:rPr>
              <a:t>data is the term for a collection of data sets so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large and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complex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that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it becomes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difficult</a:t>
            </a:r>
            <a:r>
              <a:rPr lang="en-US" sz="2400" b="1" dirty="0" smtClean="0">
                <a:latin typeface="Arial"/>
                <a:cs typeface="Arial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to save &amp; process it </a:t>
            </a:r>
            <a:r>
              <a:rPr lang="en-US" sz="2400" dirty="0">
                <a:latin typeface="Arial"/>
                <a:cs typeface="Arial"/>
              </a:rPr>
              <a:t>using on-hand database management tools or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traditional</a:t>
            </a:r>
            <a:r>
              <a:rPr lang="en-US" sz="2400" dirty="0">
                <a:latin typeface="Arial"/>
                <a:cs typeface="Arial"/>
              </a:rPr>
              <a:t> data processing </a:t>
            </a:r>
            <a:r>
              <a:rPr lang="en-US" sz="2400" dirty="0" smtClean="0">
                <a:latin typeface="Arial"/>
                <a:cs typeface="Arial"/>
              </a:rPr>
              <a:t>applications (</a:t>
            </a:r>
            <a:r>
              <a:rPr lang="en-US" sz="2400" i="1" dirty="0" smtClean="0">
                <a:latin typeface="Arial"/>
                <a:cs typeface="Arial"/>
              </a:rPr>
              <a:t>Wikipedia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IBM also described big data in terms of 3 parameters –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r>
              <a:rPr lang="en-US" sz="2400" dirty="0" smtClean="0">
                <a:latin typeface="Arial"/>
                <a:cs typeface="Arial"/>
              </a:rPr>
              <a:t> (e.g. Tweeter Data to check sentiments and show trends),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Velocity</a:t>
            </a:r>
            <a:r>
              <a:rPr lang="en-US" sz="2400" dirty="0" smtClean="0">
                <a:latin typeface="Arial"/>
                <a:cs typeface="Arial"/>
              </a:rPr>
              <a:t> (Analyze financial transactional Data to Detect Fraud Quickly) and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Variety</a:t>
            </a:r>
            <a:r>
              <a:rPr lang="en-US" sz="2400" dirty="0" smtClean="0">
                <a:latin typeface="Arial"/>
                <a:cs typeface="Arial"/>
              </a:rPr>
              <a:t> (Customer Satisfaction using data collected from multiple communication channels i.e. audio, video </a:t>
            </a:r>
            <a:r>
              <a:rPr lang="en-US" sz="2400" dirty="0" err="1" smtClean="0">
                <a:latin typeface="Arial"/>
                <a:cs typeface="Arial"/>
              </a:rPr>
              <a:t>etc</a:t>
            </a:r>
            <a:r>
              <a:rPr lang="en-US" sz="2400" dirty="0" smtClean="0">
                <a:latin typeface="Arial"/>
                <a:cs typeface="Arial"/>
              </a:rPr>
              <a:t> e.g. Tata Sky)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73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 of Existing Solutions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Existing data solutions like RDBM cannot understand and save unstructured data very well.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Scaling RDBMS for a larger size of data turns out to be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costly.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31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comes to the rescue !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Hadoop understands unstructured data quite well.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It is also scales linearly in a cost effective manner.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Case Study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Sears Holding</a:t>
            </a:r>
          </a:p>
          <a:p>
            <a:pPr marL="1257300" lvl="2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Migrated from Mainframe,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Tera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Data and SAS based implementation to Hadoop. Brought down the analysis of their marketing campaigns from 6 weeks to weekly basis.</a:t>
            </a:r>
          </a:p>
          <a:p>
            <a:pPr marL="1257300" lvl="2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Reduced the over all cost of implementation too</a:t>
            </a:r>
          </a:p>
          <a:p>
            <a:pPr marL="1257300" lvl="2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Based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success, they even launched a consulting organization of their own.</a:t>
            </a:r>
          </a:p>
          <a:p>
            <a:pPr marL="1257300" lvl="2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hlinkClick r:id="rId2"/>
              </a:rPr>
              <a:t>Sears Case Study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16" y="1963936"/>
            <a:ext cx="25400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5462736"/>
            <a:ext cx="3543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6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Hadoop comes to the rescue (Other Case Studies)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>
              <a:latin typeface="Arial"/>
              <a:cs typeface="Arial"/>
            </a:endParaRP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Net App creates storage systems to store, manage, protect and retain data for its customers (Customer’s System logs and diagnostics information)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It provides </a:t>
            </a:r>
            <a:r>
              <a:rPr lang="en-US" sz="24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AutoSupport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Platform to its customers to better monitor their stored data.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Customer used the </a:t>
            </a:r>
            <a:r>
              <a:rPr lang="en-US" sz="24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AutoSupport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platform in case on emergencies.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NetApp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use this platform for regular monitoring and health checks.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NetApp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data grows at 7 TB per month. 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Uses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Cloudera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Hadoop for its data storage and analytics purposes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hlinkClick r:id="rId2"/>
              </a:rPr>
              <a:t>Net App Case Study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52736"/>
            <a:ext cx="1841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3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Session Contents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268760"/>
            <a:ext cx="8458200" cy="511256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Participant Introduction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Faculty Introduction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Big Data Industry Examples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Big Data Definition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IBMs Big Data Definition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Limitation of exiting solution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How Hadoop addresses these limitations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Hadoop Definition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Hadoop Eco System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Hadoop Components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Anatomy of file read and write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Rack </a:t>
            </a:r>
            <a:r>
              <a:rPr lang="en-US" sz="2400" dirty="0" smtClean="0"/>
              <a:t>Awareness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Block Versus Split</a:t>
            </a:r>
            <a:endParaRPr lang="en-US" sz="2400" dirty="0" smtClean="0"/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Hadoop Architecture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Software Installation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/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/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marL="0" lvl="0" indent="0">
              <a:buNone/>
            </a:pPr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70572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Hadoop comes to the rescue (Other Case Studies)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1841500" cy="30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56792"/>
            <a:ext cx="9108504" cy="43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Hadoop comes to the rescue (Other Case Studies)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Link To Hadoop Case Studies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hlinkClick r:id="rId2"/>
              </a:rPr>
              <a:t>Other Case Studies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49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Definition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268760"/>
            <a:ext cx="8458200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Apache </a:t>
            </a:r>
            <a:r>
              <a:rPr lang="en-US" sz="2400" dirty="0"/>
              <a:t>Hadoop is a </a:t>
            </a:r>
            <a:r>
              <a:rPr lang="en-US" sz="2400" dirty="0" smtClean="0">
                <a:solidFill>
                  <a:srgbClr val="0000FF"/>
                </a:solidFill>
              </a:rPr>
              <a:t>framework</a:t>
            </a:r>
            <a:r>
              <a:rPr lang="en-US" sz="2400" dirty="0" smtClean="0"/>
              <a:t> that </a:t>
            </a:r>
            <a:r>
              <a:rPr lang="en-US" sz="2400" dirty="0"/>
              <a:t>allows for the </a:t>
            </a:r>
            <a:r>
              <a:rPr lang="en-US" sz="2400" dirty="0">
                <a:solidFill>
                  <a:srgbClr val="0000FF"/>
                </a:solidFill>
              </a:rPr>
              <a:t>distributed </a:t>
            </a:r>
            <a:r>
              <a:rPr lang="en-US" sz="2400" dirty="0">
                <a:solidFill>
                  <a:srgbClr val="000000"/>
                </a:solidFill>
              </a:rPr>
              <a:t>processing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0000FF"/>
                </a:solidFill>
              </a:rPr>
              <a:t>large </a:t>
            </a:r>
            <a:r>
              <a:rPr lang="en-US" sz="2400" dirty="0"/>
              <a:t>data sets across clusters of </a:t>
            </a:r>
            <a:r>
              <a:rPr lang="en-US" sz="2400" dirty="0">
                <a:solidFill>
                  <a:srgbClr val="0000FF"/>
                </a:solidFill>
              </a:rPr>
              <a:t>commodity </a:t>
            </a:r>
            <a:r>
              <a:rPr lang="en-US" sz="2400" dirty="0">
                <a:solidFill>
                  <a:srgbClr val="000000"/>
                </a:solidFill>
              </a:rPr>
              <a:t>computers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using a </a:t>
            </a:r>
            <a:r>
              <a:rPr lang="en-US" sz="2400" dirty="0">
                <a:solidFill>
                  <a:srgbClr val="0000FF"/>
                </a:solidFill>
              </a:rPr>
              <a:t>simple </a:t>
            </a:r>
            <a:r>
              <a:rPr lang="en-US" sz="2400" dirty="0">
                <a:solidFill>
                  <a:srgbClr val="000000"/>
                </a:solidFill>
              </a:rPr>
              <a:t>programming model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It </a:t>
            </a:r>
            <a:r>
              <a:rPr lang="en-US" sz="2400" dirty="0"/>
              <a:t>is an </a:t>
            </a:r>
            <a:r>
              <a:rPr lang="en-US" sz="2400" dirty="0">
                <a:solidFill>
                  <a:srgbClr val="0000FF"/>
                </a:solidFill>
              </a:rPr>
              <a:t>Open-source </a:t>
            </a:r>
            <a:r>
              <a:rPr lang="en-US" sz="2400" dirty="0"/>
              <a:t>Data </a:t>
            </a:r>
            <a:r>
              <a:rPr lang="en-US" sz="2400" dirty="0" smtClean="0"/>
              <a:t>Management framework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0000FF"/>
                </a:solidFill>
              </a:rPr>
              <a:t>scale-out </a:t>
            </a:r>
            <a:r>
              <a:rPr lang="en-US" sz="2400" dirty="0">
                <a:solidFill>
                  <a:srgbClr val="000000"/>
                </a:solidFill>
              </a:rPr>
              <a:t>storage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&amp; distributed </a:t>
            </a:r>
            <a:r>
              <a:rPr lang="en-US" sz="2400" dirty="0" smtClean="0"/>
              <a:t>processing capabilities.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3850013"/>
            <a:ext cx="8028384" cy="21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Components (Daemons)</a:t>
            </a: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t="1810" b="1810"/>
          <a:stretch>
            <a:fillRect/>
          </a:stretch>
        </p:blipFill>
        <p:spPr>
          <a:xfrm>
            <a:off x="457200" y="1268413"/>
            <a:ext cx="8458200" cy="4648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2528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Bullet Points to undertand architecture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58679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Rack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980728"/>
            <a:ext cx="8458200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Blocks 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This the smallest size in which Hadoop divides the big data files while saving it to the Hadoop Cluster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Mappers 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Mapper are java programs confirming to Map Reduce Algorithm Standard. These programs run on each of the blocks of the big data file.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Reducers 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Similar to mappers, reducers are also java program </a:t>
            </a:r>
            <a:r>
              <a:rPr lang="en-IN" sz="2000" dirty="0">
                <a:latin typeface="Arial"/>
                <a:cs typeface="Arial"/>
              </a:rPr>
              <a:t>confirming to Map Reduce Algorithm </a:t>
            </a:r>
            <a:r>
              <a:rPr lang="en-IN" sz="2000" dirty="0" smtClean="0">
                <a:latin typeface="Arial"/>
                <a:cs typeface="Arial"/>
              </a:rPr>
              <a:t>Standard. They are aggregate functions which are supposed to run on the outputs of Mappers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endParaRPr lang="en-IN" sz="3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74170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Additional Concepts - Computer </a:t>
            </a:r>
            <a:r>
              <a:rPr lang="en-IN" dirty="0" smtClean="0"/>
              <a:t>Racks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71600" y="764704"/>
            <a:ext cx="727280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just"/>
            <a:r>
              <a:rPr lang="en-US" sz="2400" dirty="0" smtClean="0"/>
              <a:t>A </a:t>
            </a:r>
            <a:r>
              <a:rPr lang="en-US" sz="2400" dirty="0"/>
              <a:t>computer rack is a physical chassis that can house multiple computers or servers simultaneously. It is a mounting rack that has the ability to install more than one </a:t>
            </a:r>
            <a:r>
              <a:rPr lang="en-US" sz="2400" dirty="0" smtClean="0"/>
              <a:t>computer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2132856"/>
            <a:ext cx="3884488" cy="4248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4" y="2924944"/>
            <a:ext cx="4064000" cy="2664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5696" y="50131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Horizontal Rack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58679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0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Additional Concepts </a:t>
            </a:r>
            <a:r>
              <a:rPr lang="en-IN" dirty="0" smtClean="0"/>
              <a:t>- Rack </a:t>
            </a:r>
            <a:r>
              <a:rPr lang="en-IN" dirty="0" smtClean="0"/>
              <a:t>Awareness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971600" y="764704"/>
            <a:ext cx="72728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just"/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49300" y="980728"/>
            <a:ext cx="785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In </a:t>
            </a:r>
            <a:r>
              <a:rPr lang="en-US" sz="2400" dirty="0"/>
              <a:t>H</a:t>
            </a:r>
            <a:r>
              <a:rPr lang="en-US" sz="2400" dirty="0" smtClean="0"/>
              <a:t>adoop, blocks are saved in rack aware fashion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36"/>
            <a:ext cx="9144000" cy="48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HDFS Architecture - Anatomy </a:t>
            </a:r>
            <a:r>
              <a:rPr lang="en-IN" dirty="0" smtClean="0"/>
              <a:t>of File Read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0728"/>
            <a:ext cx="8712968" cy="52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78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30622"/>
            <a:ext cx="8208912" cy="778098"/>
          </a:xfrm>
        </p:spPr>
        <p:txBody>
          <a:bodyPr>
            <a:normAutofit/>
          </a:bodyPr>
          <a:lstStyle/>
          <a:p>
            <a:r>
              <a:rPr lang="en-IN" dirty="0" smtClean="0"/>
              <a:t>HDFS Architecture - Anatomy </a:t>
            </a:r>
            <a:r>
              <a:rPr lang="en-IN" dirty="0" smtClean="0"/>
              <a:t>of File Write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42493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7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HDFS Architecture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4704"/>
            <a:ext cx="8748464" cy="54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5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Participants Introduction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458200" cy="30243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Your Name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Your Years of Experience 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What do you do in your free time ? (Just to know you better)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Anything else that you would like to add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Your expectations from the course </a:t>
            </a:r>
          </a:p>
          <a:p>
            <a:pPr marL="0" indent="0">
              <a:buNone/>
            </a:pP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148861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8000"/>
                </a:solidFill>
              </a:rPr>
              <a:t>Block Versus Split</a:t>
            </a:r>
            <a:endParaRPr lang="en-IN" dirty="0">
              <a:solidFill>
                <a:srgbClr val="008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8820472" cy="363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1052736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Block is a physical Division of data (Data at Write Time)</a:t>
            </a:r>
          </a:p>
          <a:p>
            <a:pPr marL="342900" indent="-34290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Split is a logical division of data (Data at Read Time)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334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Map Reduce Process Flow – Job Submission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1155700"/>
            <a:ext cx="9144000" cy="45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Map Reduce Process Flow (Job Initialization)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" y="1422400"/>
            <a:ext cx="8999984" cy="40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7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1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Map Reduce Process Flow (Task Assignment &amp; Execution)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42493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Queries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0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630"/>
            <a:ext cx="8003232" cy="778098"/>
          </a:xfrm>
        </p:spPr>
        <p:txBody>
          <a:bodyPr/>
          <a:lstStyle/>
          <a:p>
            <a:r>
              <a:rPr lang="en-IN" dirty="0" smtClean="0"/>
              <a:t>Faculty Introduction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980728"/>
            <a:ext cx="8458200" cy="518457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I’m Syed Rizvi (You can call me Syed)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14 </a:t>
            </a:r>
            <a:r>
              <a:rPr lang="en-IN" sz="3800" dirty="0" smtClean="0">
                <a:latin typeface="Arial"/>
                <a:cs typeface="Arial"/>
              </a:rPr>
              <a:t>plus years of experience in java, advance java and data processing technologies, mainly at the technical architecture level.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Worked with various multinationals like Deloitte, TCS and MphasiS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Rich expereince in Hadoop Stack (Map Reduce, Pig, Hive etc)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IBM, MongoDB and Hortonworks &amp; IBM Big Data University  Hadoop Developer Certified.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Data Science Certified from Coursera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PGDBA – ICFAI Mumbai (Information Technology Major)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PMP Certified from Project Management Institute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>
                <a:latin typeface="Arial"/>
                <a:cs typeface="Arial"/>
              </a:rPr>
              <a:t>Enjoy teaching and sharing knowledge</a:t>
            </a:r>
            <a:r>
              <a:rPr lang="en-IN" sz="3800" dirty="0" smtClean="0">
                <a:latin typeface="Arial"/>
                <a:cs typeface="Arial"/>
              </a:rPr>
              <a:t>. Taking sessions with many similar organizations. Providing consulting work to many corporates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>
                <a:latin typeface="Arial"/>
                <a:cs typeface="Arial"/>
              </a:rPr>
              <a:t>Free Time </a:t>
            </a:r>
            <a:r>
              <a:rPr lang="en-IN" sz="3800" dirty="0" smtClean="0">
                <a:latin typeface="Arial"/>
                <a:cs typeface="Arial"/>
              </a:rPr>
              <a:t>Escapades  - Lawn Tennis, Cycling Trips, Swimming, Guitar, Movies, Watching Cricket</a:t>
            </a:r>
            <a:endParaRPr lang="en-IN" sz="3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1375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Recommended Books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8" y="1124744"/>
            <a:ext cx="38735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240" y="1412776"/>
            <a:ext cx="35052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630"/>
            <a:ext cx="8003232" cy="778098"/>
          </a:xfrm>
        </p:spPr>
        <p:txBody>
          <a:bodyPr/>
          <a:lstStyle/>
          <a:p>
            <a:r>
              <a:rPr lang="en-IN" dirty="0" smtClean="0"/>
              <a:t>Points to note before we start…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980728"/>
            <a:ext cx="8458200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dirty="0" smtClean="0">
                <a:latin typeface="Arial"/>
                <a:cs typeface="Arial"/>
              </a:rPr>
              <a:t>Sessions will be heavy and intensive, either theoretically or technically. So, in addition to 10 mintues break after 2 hours, we can stop to take a breather whenever required by the class.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dirty="0" smtClean="0">
                <a:latin typeface="Arial"/>
                <a:cs typeface="Arial"/>
              </a:rPr>
              <a:t>If you realize that you already know a particular concept or topic, please be patient for the benefit of the class.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smtClean="0">
                <a:latin typeface="Arial"/>
                <a:cs typeface="Arial"/>
              </a:rPr>
              <a:t>I’ll be </a:t>
            </a:r>
            <a:r>
              <a:rPr lang="en-IN" sz="2100" dirty="0" smtClean="0">
                <a:latin typeface="Arial"/>
                <a:cs typeface="Arial"/>
              </a:rPr>
              <a:t>asking about my speed of delivery from to time. Please let me know if I’m going too fast or slow.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dirty="0" smtClean="0">
                <a:latin typeface="Arial"/>
                <a:cs typeface="Arial"/>
              </a:rPr>
              <a:t>I’ll create and share a github repository where all the slides, code and software will be uploaded.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dirty="0" smtClean="0">
                <a:latin typeface="Arial"/>
                <a:cs typeface="Arial"/>
              </a:rPr>
              <a:t>I’ll provide the virtualization software and cloudera VM for the class to practice here as well as taking it home. This software will also be uploaded on the github repo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endParaRPr lang="en-IN" sz="2100" dirty="0" smtClean="0">
              <a:latin typeface="Arial"/>
              <a:cs typeface="Arial"/>
            </a:endParaRP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endParaRPr lang="en-IN" sz="21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202170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Cricket Match Statistics by ESPN Star Sports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3810000" cy="370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00" y="987152"/>
            <a:ext cx="31369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4869160"/>
            <a:ext cx="8458200" cy="15841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Keys to success for a team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Batsman’s Weak / Strong zone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Bowlers speed, swing and wicket taking delivery graphs</a:t>
            </a:r>
          </a:p>
          <a:p>
            <a:pPr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104478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8614"/>
            <a:ext cx="8147248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Movie – Citizen Four, on how personal data is compromised</a:t>
            </a:r>
            <a:endParaRPr lang="en-IN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5373216"/>
            <a:ext cx="8458200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Voice and Internet data being caputured by US - NSA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Analysed for security threats to the nation</a:t>
            </a:r>
          </a:p>
          <a:p>
            <a:pPr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8927976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8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13394"/>
            <a:ext cx="820891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Big Data Industry Examples – Social Networking</a:t>
            </a:r>
            <a:endParaRPr lang="en-IN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1196752"/>
            <a:ext cx="8458200" cy="21602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About a billion users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Generates close to 500 TB of data per day 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Fires 70 thousand queries on that data every day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Uses Hive as one of the data warehousing solutions over </a:t>
            </a:r>
            <a:r>
              <a:rPr lang="en-IN" sz="2400" dirty="0" smtClean="0">
                <a:latin typeface="Arial"/>
                <a:cs typeface="Arial"/>
              </a:rPr>
              <a:t>structured and unstrutured </a:t>
            </a:r>
            <a:r>
              <a:rPr lang="en-IN" sz="2400" dirty="0" smtClean="0">
                <a:latin typeface="Arial"/>
                <a:cs typeface="Arial"/>
              </a:rPr>
              <a:t>data. 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" y="3284984"/>
            <a:ext cx="9144000" cy="32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7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12422</TotalTime>
  <Words>1471</Words>
  <Application>Microsoft Macintosh PowerPoint</Application>
  <PresentationFormat>On-screen Show (4:3)</PresentationFormat>
  <Paragraphs>163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Big Data Concepts &amp; Hadoop Fundamentals</vt:lpstr>
      <vt:lpstr>Session Contents</vt:lpstr>
      <vt:lpstr>Participants Introduction</vt:lpstr>
      <vt:lpstr>Faculty Introduction</vt:lpstr>
      <vt:lpstr>Recommended Books</vt:lpstr>
      <vt:lpstr>Points to note before we start…</vt:lpstr>
      <vt:lpstr>Cricket Match Statistics by ESPN Star Sports</vt:lpstr>
      <vt:lpstr>Movie – Citizen Four, on how personal data is compromised</vt:lpstr>
      <vt:lpstr>Big Data Industry Examples – Social Networking</vt:lpstr>
      <vt:lpstr>Big Data Industry Examples – Retail</vt:lpstr>
      <vt:lpstr>Big Data Industry Background – Astronomy</vt:lpstr>
      <vt:lpstr>Big Data Industry Background – Finance</vt:lpstr>
      <vt:lpstr>Big Data Industry Background – Other Examples etc</vt:lpstr>
      <vt:lpstr>The moral of the story is…there is a splurge of data !</vt:lpstr>
      <vt:lpstr>Big Data Industry Background – The reason !</vt:lpstr>
      <vt:lpstr>What is is Big Data ?</vt:lpstr>
      <vt:lpstr>Limitation of Existing Solutions</vt:lpstr>
      <vt:lpstr>Hadoop comes to the rescue !</vt:lpstr>
      <vt:lpstr>Hadoop comes to the rescue (Other Case Studies)</vt:lpstr>
      <vt:lpstr>Hadoop comes to the rescue (Other Case Studies)</vt:lpstr>
      <vt:lpstr>Hadoop comes to the rescue (Other Case Studies)</vt:lpstr>
      <vt:lpstr>Hadoop Definition</vt:lpstr>
      <vt:lpstr>Hadoop Components (Daemons)</vt:lpstr>
      <vt:lpstr>Bullet Points to undertand architecture</vt:lpstr>
      <vt:lpstr>Additional Concepts - Computer Racks</vt:lpstr>
      <vt:lpstr>Additional Concepts - Rack Awareness</vt:lpstr>
      <vt:lpstr>HDFS Architecture - Anatomy of File Read</vt:lpstr>
      <vt:lpstr>HDFS Architecture - Anatomy of File Write</vt:lpstr>
      <vt:lpstr>HDFS Architecture</vt:lpstr>
      <vt:lpstr>Block Versus Split</vt:lpstr>
      <vt:lpstr>Map Reduce Process Flow – Job Submission</vt:lpstr>
      <vt:lpstr>Map Reduce Process Flow (Job Initialization)</vt:lpstr>
      <vt:lpstr>Map Reduce Process Flow (Task Assignment &amp; Execution)</vt:lpstr>
      <vt:lpstr>Queries</vt:lpstr>
    </vt:vector>
  </TitlesOfParts>
  <Company>MaGE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Thakurel [MaGE]</dc:creator>
  <cp:lastModifiedBy>Syed Rizvi</cp:lastModifiedBy>
  <cp:revision>296</cp:revision>
  <dcterms:created xsi:type="dcterms:W3CDTF">2013-07-17T09:33:23Z</dcterms:created>
  <dcterms:modified xsi:type="dcterms:W3CDTF">2015-04-25T04:42:21Z</dcterms:modified>
</cp:coreProperties>
</file>